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  <p:sldId id="269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6E3C434-DCEC-4CFE-AD65-0F22AF1DD2A3}" type="datetimeFigureOut">
              <a:rPr lang="en-US" smtClean="0"/>
              <a:t>3/24/2009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C434-DCEC-4CFE-AD65-0F22AF1DD2A3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E3C434-DCEC-4CFE-AD65-0F22AF1DD2A3}" type="datetimeFigureOut">
              <a:rPr lang="en-US" smtClean="0"/>
              <a:t>3/24/2009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2B3EAD-2F72-47B8-AA78-4FA40C920F6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0"/>
            <a:ext cx="6781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Low Power Embedded FWIRE System Using Integrate-and-Fire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Nicholas Wulf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Biphasic Encoder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04975"/>
            <a:ext cx="7924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</a:t>
            </a:r>
            <a:r>
              <a:rPr lang="en-US" dirty="0" err="1" smtClean="0"/>
              <a:t>Nyquist</a:t>
            </a:r>
            <a:r>
              <a:rPr lang="en-US" dirty="0" smtClean="0"/>
              <a:t> Compression</a:t>
            </a:r>
            <a:endParaRPr lang="en-US" dirty="0"/>
          </a:p>
        </p:txBody>
      </p:sp>
      <p:pic>
        <p:nvPicPr>
          <p:cNvPr id="4" name="Picture 3" descr="RecComparison6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6629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6400800" y="22860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400800" y="32004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6400800" y="41910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400800" y="52578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86600" y="2057400"/>
            <a:ext cx="1501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FF9900"/>
                </a:solidFill>
                <a:ea typeface="宋体" pitchFamily="-112" charset="-122"/>
              </a:rPr>
              <a:t>Original </a:t>
            </a:r>
            <a:r>
              <a:rPr lang="en-US" altLang="zh-CN" sz="1600" dirty="0" smtClean="0">
                <a:solidFill>
                  <a:srgbClr val="FF9900"/>
                </a:solidFill>
                <a:ea typeface="宋体" pitchFamily="-112" charset="-122"/>
              </a:rPr>
              <a:t>Signal at 25 KHz</a:t>
            </a:r>
            <a:endParaRPr lang="en-US" altLang="zh-CN" sz="1600" dirty="0">
              <a:solidFill>
                <a:srgbClr val="FF9900"/>
              </a:solidFill>
              <a:ea typeface="宋体" pitchFamily="-112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6600" y="29718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FF9900"/>
                </a:solidFill>
                <a:ea typeface="宋体" pitchFamily="-112" charset="-122"/>
              </a:rPr>
              <a:t>Recovered Signal</a:t>
            </a:r>
          </a:p>
          <a:p>
            <a:r>
              <a:rPr lang="en-US" altLang="zh-CN" sz="1600" dirty="0">
                <a:solidFill>
                  <a:srgbClr val="FF9900"/>
                </a:solidFill>
                <a:ea typeface="宋体" pitchFamily="-112" charset="-122"/>
              </a:rPr>
              <a:t>w/ 17.8 </a:t>
            </a:r>
            <a:r>
              <a:rPr lang="en-US" altLang="zh-CN" sz="1600" dirty="0" err="1">
                <a:solidFill>
                  <a:srgbClr val="FF9900"/>
                </a:solidFill>
                <a:ea typeface="宋体" pitchFamily="-112" charset="-122"/>
              </a:rPr>
              <a:t>Kpulses</a:t>
            </a:r>
            <a:r>
              <a:rPr lang="en-US" altLang="zh-CN" sz="1600" dirty="0">
                <a:solidFill>
                  <a:srgbClr val="FF9900"/>
                </a:solidFill>
                <a:ea typeface="宋体" pitchFamily="-112" charset="-122"/>
              </a:rPr>
              <a:t>/s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86600" y="38862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9900"/>
                </a:solidFill>
                <a:ea typeface="宋体" pitchFamily="-112" charset="-122"/>
              </a:rPr>
              <a:t>Recovered Signal</a:t>
            </a:r>
          </a:p>
          <a:p>
            <a:r>
              <a:rPr lang="en-US" altLang="zh-CN" sz="1600">
                <a:solidFill>
                  <a:srgbClr val="FF9900"/>
                </a:solidFill>
                <a:ea typeface="宋体" pitchFamily="-112" charset="-122"/>
              </a:rPr>
              <a:t>w/ 9.2 Kpulses/s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086600" y="49530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9900"/>
                </a:solidFill>
                <a:ea typeface="宋体" pitchFamily="-112" charset="-122"/>
              </a:rPr>
              <a:t>Recovered Signal</a:t>
            </a:r>
          </a:p>
          <a:p>
            <a:r>
              <a:rPr lang="en-US" altLang="zh-CN" sz="1600">
                <a:solidFill>
                  <a:srgbClr val="FF9900"/>
                </a:solidFill>
                <a:ea typeface="宋体" pitchFamily="-112" charset="-122"/>
              </a:rPr>
              <a:t>w/ 6.1 Kpulses/s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Integrate-and-Fire is a great technique for transmitting a signal when the front-end demands low power &amp; simplicity while the back-end is relatively unconstrained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FWIRE?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Stands for Florida Wireless Implantable Recording Electrodes</a:t>
            </a:r>
          </a:p>
          <a:p>
            <a:r>
              <a:rPr lang="en-US" dirty="0" smtClean="0"/>
              <a:t>Currently being developed by the Computational NeuroEngineering Lab (CNEL) here at UF</a:t>
            </a:r>
          </a:p>
          <a:p>
            <a:r>
              <a:rPr lang="en-US" dirty="0" smtClean="0"/>
              <a:t>Implanted under the skin</a:t>
            </a:r>
          </a:p>
          <a:p>
            <a:pPr lvl="1"/>
            <a:r>
              <a:rPr lang="en-US" dirty="0" smtClean="0"/>
              <a:t>Invasive enough to analyze individual neurons</a:t>
            </a:r>
          </a:p>
          <a:p>
            <a:pPr lvl="1"/>
            <a:r>
              <a:rPr lang="en-US" dirty="0" smtClean="0"/>
              <a:t>Wireless &amp; small so it’s better than other invasive methods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0" y="4474733"/>
          <a:ext cx="3200400" cy="1697467"/>
        </p:xfrm>
        <a:graphic>
          <a:graphicData uri="http://schemas.openxmlformats.org/presentationml/2006/ole">
            <p:oleObj spid="_x0000_s1026" name="Bitmap Image" r:id="rId3" imgW="5638095" imgH="300254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the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Enables </a:t>
            </a:r>
            <a:r>
              <a:rPr lang="en-US" dirty="0" err="1" smtClean="0"/>
              <a:t>neurotechnologies</a:t>
            </a:r>
            <a:r>
              <a:rPr lang="en-US" dirty="0" smtClean="0"/>
              <a:t> for curing neurological disorders</a:t>
            </a:r>
          </a:p>
          <a:p>
            <a:pPr lvl="1"/>
            <a:r>
              <a:rPr lang="en-US" dirty="0" smtClean="0"/>
              <a:t>Movement disabilities</a:t>
            </a:r>
          </a:p>
          <a:p>
            <a:pPr lvl="1"/>
            <a:r>
              <a:rPr lang="en-US" dirty="0" smtClean="0"/>
              <a:t>Epilepsy</a:t>
            </a:r>
          </a:p>
          <a:p>
            <a:pPr lvl="1"/>
            <a:r>
              <a:rPr lang="en-US" dirty="0" smtClean="0"/>
              <a:t>Spinal cord injury</a:t>
            </a:r>
          </a:p>
          <a:p>
            <a:pPr lvl="1"/>
            <a:r>
              <a:rPr lang="en-US" dirty="0" smtClean="0"/>
              <a:t>Stroke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2886075" cy="30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Vs. Noninvasive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4937760"/>
          </a:xfrm>
        </p:spPr>
        <p:txBody>
          <a:bodyPr/>
          <a:lstStyle/>
          <a:p>
            <a:r>
              <a:rPr lang="en-US" dirty="0" smtClean="0"/>
              <a:t>Noninvasive</a:t>
            </a:r>
          </a:p>
          <a:p>
            <a:pPr lvl="1"/>
            <a:r>
              <a:rPr lang="en-US" dirty="0" smtClean="0"/>
              <a:t>No surgery (easy implementation)</a:t>
            </a:r>
          </a:p>
          <a:p>
            <a:pPr lvl="1"/>
            <a:r>
              <a:rPr lang="en-US" dirty="0" smtClean="0"/>
              <a:t>Provides broad view of signal activity (unable to isolate individual neurons)</a:t>
            </a:r>
          </a:p>
          <a:p>
            <a:r>
              <a:rPr lang="en-US" dirty="0" smtClean="0"/>
              <a:t>Invasive</a:t>
            </a:r>
            <a:endParaRPr lang="en-US" dirty="0" smtClean="0"/>
          </a:p>
          <a:p>
            <a:pPr lvl="1"/>
            <a:r>
              <a:rPr lang="en-US" dirty="0" smtClean="0"/>
              <a:t>Gives high resolution image of neurons and their signals</a:t>
            </a:r>
          </a:p>
          <a:p>
            <a:pPr lvl="1"/>
            <a:r>
              <a:rPr lang="en-US" dirty="0" smtClean="0"/>
              <a:t>Requires surgery</a:t>
            </a:r>
          </a:p>
          <a:p>
            <a:pPr lvl="1"/>
            <a:r>
              <a:rPr lang="en-US" dirty="0" smtClean="0"/>
              <a:t>Usually results in cranial obtrusion</a:t>
            </a:r>
          </a:p>
          <a:p>
            <a:pPr lvl="2"/>
            <a:r>
              <a:rPr lang="en-US" dirty="0" smtClean="0"/>
              <a:t>May become infected</a:t>
            </a:r>
          </a:p>
          <a:p>
            <a:pPr lvl="2"/>
            <a:r>
              <a:rPr lang="en-US" dirty="0" smtClean="0"/>
              <a:t>Animals may pick at it</a:t>
            </a:r>
          </a:p>
          <a:p>
            <a:pPr lvl="2"/>
            <a:r>
              <a:rPr lang="en-US" dirty="0" smtClean="0"/>
              <a:t>May limit movement and thus behavior</a:t>
            </a:r>
          </a:p>
          <a:p>
            <a:pPr lvl="1"/>
            <a:endParaRPr lang="en-US" dirty="0" smtClean="0"/>
          </a:p>
        </p:txBody>
      </p:sp>
      <p:pic>
        <p:nvPicPr>
          <p:cNvPr id="6" name="Picture 2" descr="C:\Users\VINPRE~1\AppData\Local\Temp\ch9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1752600" cy="132029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371600"/>
            <a:ext cx="1708868" cy="14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038600"/>
            <a:ext cx="1701287" cy="17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FWIRE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tether or external devices strapped to the body</a:t>
            </a:r>
          </a:p>
          <a:p>
            <a:r>
              <a:rPr lang="en-US" dirty="0" smtClean="0"/>
              <a:t>16 channels at 7-bit, 20kHz (effective) sampling</a:t>
            </a:r>
          </a:p>
          <a:p>
            <a:pPr lvl="1"/>
            <a:r>
              <a:rPr lang="en-US" dirty="0" smtClean="0"/>
              <a:t>140 Kbits/s for single channel</a:t>
            </a:r>
          </a:p>
          <a:p>
            <a:pPr lvl="1"/>
            <a:r>
              <a:rPr lang="en-US" dirty="0" smtClean="0"/>
              <a:t>Need a method for transmitting &lt; 500 Kbits/s</a:t>
            </a:r>
          </a:p>
          <a:p>
            <a:r>
              <a:rPr lang="en-US" dirty="0" smtClean="0"/>
              <a:t>&lt; 2 </a:t>
            </a:r>
            <a:r>
              <a:rPr lang="en-US" dirty="0" err="1" smtClean="0"/>
              <a:t>mW</a:t>
            </a:r>
            <a:r>
              <a:rPr lang="en-US" dirty="0" smtClean="0"/>
              <a:t> of total power dissipation to record, amplify, encode, and transmit wirelessly</a:t>
            </a:r>
          </a:p>
          <a:p>
            <a:pPr lvl="1"/>
            <a:r>
              <a:rPr lang="en-US" dirty="0" smtClean="0"/>
              <a:t>Helps with battery life</a:t>
            </a:r>
          </a:p>
          <a:p>
            <a:pPr lvl="1"/>
            <a:r>
              <a:rPr lang="en-US" dirty="0" smtClean="0"/>
              <a:t>Prevents tissue damage</a:t>
            </a:r>
          </a:p>
          <a:p>
            <a:r>
              <a:rPr lang="en-US" dirty="0" smtClean="0"/>
              <a:t>72-96 hours of battery powered behavior experiments</a:t>
            </a:r>
          </a:p>
          <a:p>
            <a:r>
              <a:rPr lang="en-US" dirty="0" smtClean="0"/>
              <a:t>Area constraint of &lt; 1cm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FWIRE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Modular Electrodes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/Rx capabilities</a:t>
            </a:r>
          </a:p>
          <a:p>
            <a:r>
              <a:rPr lang="en-US" dirty="0" smtClean="0"/>
              <a:t>Rechargeable Li battery with inductive charging</a:t>
            </a:r>
          </a:p>
          <a:p>
            <a:r>
              <a:rPr lang="en-US" dirty="0" smtClean="0"/>
              <a:t>Low power signal amplifier</a:t>
            </a:r>
          </a:p>
          <a:p>
            <a:pPr lvl="1"/>
            <a:r>
              <a:rPr lang="en-US" dirty="0" smtClean="0"/>
              <a:t>Filters out 1-2V DC offsets</a:t>
            </a:r>
          </a:p>
          <a:p>
            <a:pPr lvl="1"/>
            <a:r>
              <a:rPr lang="en-US" dirty="0" smtClean="0"/>
              <a:t>Passes 50uV signals as low as 7Hz </a:t>
            </a:r>
          </a:p>
        </p:txBody>
      </p:sp>
      <p:pic>
        <p:nvPicPr>
          <p:cNvPr id="5" name="Picture 10" descr="FWIRE2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4191000"/>
            <a:ext cx="4267200" cy="200469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29000"/>
            <a:ext cx="3376612" cy="169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Integrate-and-Fire (IF)</a:t>
            </a:r>
            <a:br>
              <a:rPr lang="en-US" sz="2800" dirty="0" smtClean="0"/>
            </a:br>
            <a:r>
              <a:rPr lang="en-US" sz="2800" dirty="0" smtClean="0"/>
              <a:t>Neuron Model Encoding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Recorded neural action potentials</a:t>
            </a:r>
          </a:p>
          <a:p>
            <a:pPr lvl="1"/>
            <a:r>
              <a:rPr lang="en-US" dirty="0" smtClean="0"/>
              <a:t>The brain is a noisy environment</a:t>
            </a:r>
          </a:p>
          <a:p>
            <a:pPr lvl="1"/>
            <a:r>
              <a:rPr lang="en-US" dirty="0" smtClean="0"/>
              <a:t>Uses as little power as possible</a:t>
            </a:r>
          </a:p>
          <a:p>
            <a:pPr lvl="1"/>
            <a:r>
              <a:rPr lang="en-US" dirty="0" smtClean="0"/>
              <a:t>Solution: Encode signal in spikes!</a:t>
            </a:r>
          </a:p>
          <a:p>
            <a:r>
              <a:rPr lang="en-US" dirty="0" smtClean="0"/>
              <a:t>Let’s steal what nature does well and apply it to our own purposes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1295400" y="4038600"/>
            <a:ext cx="6734175" cy="2010276"/>
            <a:chOff x="428625" y="2014538"/>
            <a:chExt cx="8572500" cy="2559050"/>
          </a:xfrm>
        </p:grpSpPr>
        <p:sp>
          <p:nvSpPr>
            <p:cNvPr id="62" name="Line 2"/>
            <p:cNvSpPr>
              <a:spLocks noChangeShapeType="1"/>
            </p:cNvSpPr>
            <p:nvPr/>
          </p:nvSpPr>
          <p:spPr bwMode="auto">
            <a:xfrm>
              <a:off x="1152525" y="4124325"/>
              <a:ext cx="4514850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" name="Line 3"/>
            <p:cNvSpPr>
              <a:spLocks noChangeShapeType="1"/>
            </p:cNvSpPr>
            <p:nvPr/>
          </p:nvSpPr>
          <p:spPr bwMode="auto">
            <a:xfrm flipV="1">
              <a:off x="1157288" y="2043113"/>
              <a:ext cx="0" cy="2095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4" name="Group 4"/>
            <p:cNvGrpSpPr>
              <a:grpSpLocks/>
            </p:cNvGrpSpPr>
            <p:nvPr/>
          </p:nvGrpSpPr>
          <p:grpSpPr bwMode="auto">
            <a:xfrm>
              <a:off x="4686304" y="2976563"/>
              <a:ext cx="688976" cy="1555750"/>
              <a:chOff x="3654" y="2064"/>
              <a:chExt cx="434" cy="980"/>
            </a:xfrm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3654" y="2064"/>
                <a:ext cx="216" cy="732"/>
              </a:xfrm>
              <a:custGeom>
                <a:avLst/>
                <a:gdLst>
                  <a:gd name="T0" fmla="*/ 0 w 216"/>
                  <a:gd name="T1" fmla="*/ 732 h 732"/>
                  <a:gd name="T2" fmla="*/ 0 w 216"/>
                  <a:gd name="T3" fmla="*/ 108 h 732"/>
                  <a:gd name="T4" fmla="*/ 198 w 216"/>
                  <a:gd name="T5" fmla="*/ 9 h 732"/>
                  <a:gd name="T6" fmla="*/ 216 w 216"/>
                  <a:gd name="T7" fmla="*/ 0 h 732"/>
                  <a:gd name="T8" fmla="*/ 216 w 216"/>
                  <a:gd name="T9" fmla="*/ 732 h 732"/>
                  <a:gd name="T10" fmla="*/ 0 w 216"/>
                  <a:gd name="T11" fmla="*/ 732 h 7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732"/>
                  <a:gd name="T20" fmla="*/ 216 w 216"/>
                  <a:gd name="T21" fmla="*/ 732 h 7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732">
                    <a:moveTo>
                      <a:pt x="0" y="732"/>
                    </a:moveTo>
                    <a:lnTo>
                      <a:pt x="0" y="108"/>
                    </a:lnTo>
                    <a:lnTo>
                      <a:pt x="198" y="9"/>
                    </a:lnTo>
                    <a:lnTo>
                      <a:pt x="216" y="0"/>
                    </a:lnTo>
                    <a:lnTo>
                      <a:pt x="216" y="732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H="1" flipV="1">
                <a:off x="3870" y="253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3742" y="2813"/>
                <a:ext cx="3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sz="1800" dirty="0"/>
                  <a:t>11</a:t>
                </a:r>
              </a:p>
            </p:txBody>
          </p:sp>
        </p:grpSp>
        <p:grpSp>
          <p:nvGrpSpPr>
            <p:cNvPr id="68" name="Group 8"/>
            <p:cNvGrpSpPr>
              <a:grpSpLocks/>
            </p:cNvGrpSpPr>
            <p:nvPr/>
          </p:nvGrpSpPr>
          <p:grpSpPr bwMode="auto">
            <a:xfrm>
              <a:off x="4281489" y="3148013"/>
              <a:ext cx="658812" cy="1384300"/>
              <a:chOff x="3399" y="2172"/>
              <a:chExt cx="415" cy="872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3399" y="2172"/>
                <a:ext cx="255" cy="624"/>
              </a:xfrm>
              <a:custGeom>
                <a:avLst/>
                <a:gdLst>
                  <a:gd name="T0" fmla="*/ 0 w 255"/>
                  <a:gd name="T1" fmla="*/ 624 h 624"/>
                  <a:gd name="T2" fmla="*/ 0 w 255"/>
                  <a:gd name="T3" fmla="*/ 129 h 624"/>
                  <a:gd name="T4" fmla="*/ 150 w 255"/>
                  <a:gd name="T5" fmla="*/ 54 h 624"/>
                  <a:gd name="T6" fmla="*/ 237 w 255"/>
                  <a:gd name="T7" fmla="*/ 9 h 624"/>
                  <a:gd name="T8" fmla="*/ 255 w 255"/>
                  <a:gd name="T9" fmla="*/ 0 h 624"/>
                  <a:gd name="T10" fmla="*/ 255 w 255"/>
                  <a:gd name="T11" fmla="*/ 624 h 624"/>
                  <a:gd name="T12" fmla="*/ 0 w 255"/>
                  <a:gd name="T13" fmla="*/ 624 h 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624"/>
                  <a:gd name="T23" fmla="*/ 255 w 255"/>
                  <a:gd name="T24" fmla="*/ 624 h 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624">
                    <a:moveTo>
                      <a:pt x="0" y="624"/>
                    </a:moveTo>
                    <a:lnTo>
                      <a:pt x="0" y="129"/>
                    </a:lnTo>
                    <a:lnTo>
                      <a:pt x="150" y="54"/>
                    </a:lnTo>
                    <a:lnTo>
                      <a:pt x="237" y="9"/>
                    </a:lnTo>
                    <a:lnTo>
                      <a:pt x="255" y="0"/>
                    </a:lnTo>
                    <a:lnTo>
                      <a:pt x="255" y="624"/>
                    </a:lnTo>
                    <a:lnTo>
                      <a:pt x="0" y="62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10"/>
              <p:cNvSpPr>
                <a:spLocks noChangeShapeType="1"/>
              </p:cNvSpPr>
              <p:nvPr/>
            </p:nvSpPr>
            <p:spPr bwMode="auto">
              <a:xfrm flipH="1" flipV="1">
                <a:off x="3654" y="2529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3538" y="281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800" dirty="0"/>
                  <a:t>10</a:t>
                </a:r>
              </a:p>
            </p:txBody>
          </p:sp>
        </p:grpSp>
        <p:grpSp>
          <p:nvGrpSpPr>
            <p:cNvPr id="72" name="Group 12"/>
            <p:cNvGrpSpPr>
              <a:grpSpLocks/>
            </p:cNvGrpSpPr>
            <p:nvPr/>
          </p:nvGrpSpPr>
          <p:grpSpPr bwMode="auto">
            <a:xfrm>
              <a:off x="3752850" y="3343275"/>
              <a:ext cx="652463" cy="1189038"/>
              <a:chOff x="3066" y="2295"/>
              <a:chExt cx="411" cy="749"/>
            </a:xfrm>
          </p:grpSpPr>
          <p:sp>
            <p:nvSpPr>
              <p:cNvPr id="73" name="Freeform 13"/>
              <p:cNvSpPr>
                <a:spLocks/>
              </p:cNvSpPr>
              <p:nvPr/>
            </p:nvSpPr>
            <p:spPr bwMode="auto">
              <a:xfrm>
                <a:off x="3066" y="2295"/>
                <a:ext cx="333" cy="501"/>
              </a:xfrm>
              <a:custGeom>
                <a:avLst/>
                <a:gdLst>
                  <a:gd name="T0" fmla="*/ 0 w 333"/>
                  <a:gd name="T1" fmla="*/ 501 h 501"/>
                  <a:gd name="T2" fmla="*/ 0 w 333"/>
                  <a:gd name="T3" fmla="*/ 117 h 501"/>
                  <a:gd name="T4" fmla="*/ 81 w 333"/>
                  <a:gd name="T5" fmla="*/ 96 h 501"/>
                  <a:gd name="T6" fmla="*/ 216 w 333"/>
                  <a:gd name="T7" fmla="*/ 54 h 501"/>
                  <a:gd name="T8" fmla="*/ 306 w 333"/>
                  <a:gd name="T9" fmla="*/ 15 h 501"/>
                  <a:gd name="T10" fmla="*/ 333 w 333"/>
                  <a:gd name="T11" fmla="*/ 0 h 501"/>
                  <a:gd name="T12" fmla="*/ 333 w 333"/>
                  <a:gd name="T13" fmla="*/ 501 h 501"/>
                  <a:gd name="T14" fmla="*/ 0 w 333"/>
                  <a:gd name="T15" fmla="*/ 501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3"/>
                  <a:gd name="T25" fmla="*/ 0 h 501"/>
                  <a:gd name="T26" fmla="*/ 333 w 333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3" h="501">
                    <a:moveTo>
                      <a:pt x="0" y="501"/>
                    </a:moveTo>
                    <a:lnTo>
                      <a:pt x="0" y="117"/>
                    </a:lnTo>
                    <a:lnTo>
                      <a:pt x="81" y="96"/>
                    </a:lnTo>
                    <a:lnTo>
                      <a:pt x="216" y="54"/>
                    </a:lnTo>
                    <a:lnTo>
                      <a:pt x="306" y="15"/>
                    </a:lnTo>
                    <a:lnTo>
                      <a:pt x="333" y="0"/>
                    </a:lnTo>
                    <a:lnTo>
                      <a:pt x="333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14"/>
              <p:cNvSpPr>
                <a:spLocks noChangeShapeType="1"/>
              </p:cNvSpPr>
              <p:nvPr/>
            </p:nvSpPr>
            <p:spPr bwMode="auto">
              <a:xfrm flipH="1" flipV="1">
                <a:off x="3399" y="2529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Text Box 15"/>
              <p:cNvSpPr txBox="1">
                <a:spLocks noChangeArrowheads="1"/>
              </p:cNvSpPr>
              <p:nvPr/>
            </p:nvSpPr>
            <p:spPr bwMode="auto">
              <a:xfrm>
                <a:off x="3281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sz="1800" dirty="0"/>
                  <a:t>9</a:t>
                </a:r>
              </a:p>
            </p:txBody>
          </p:sp>
        </p:grpSp>
        <p:grpSp>
          <p:nvGrpSpPr>
            <p:cNvPr id="76" name="Group 16"/>
            <p:cNvGrpSpPr>
              <a:grpSpLocks/>
            </p:cNvGrpSpPr>
            <p:nvPr/>
          </p:nvGrpSpPr>
          <p:grpSpPr bwMode="auto">
            <a:xfrm>
              <a:off x="3171828" y="3343275"/>
              <a:ext cx="846138" cy="1189038"/>
              <a:chOff x="2700" y="2295"/>
              <a:chExt cx="533" cy="749"/>
            </a:xfrm>
          </p:grpSpPr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2700" y="2295"/>
                <a:ext cx="366" cy="501"/>
              </a:xfrm>
              <a:custGeom>
                <a:avLst/>
                <a:gdLst>
                  <a:gd name="T0" fmla="*/ 0 w 366"/>
                  <a:gd name="T1" fmla="*/ 501 h 501"/>
                  <a:gd name="T2" fmla="*/ 0 w 366"/>
                  <a:gd name="T3" fmla="*/ 0 h 501"/>
                  <a:gd name="T4" fmla="*/ 72 w 366"/>
                  <a:gd name="T5" fmla="*/ 57 h 501"/>
                  <a:gd name="T6" fmla="*/ 129 w 366"/>
                  <a:gd name="T7" fmla="*/ 90 h 501"/>
                  <a:gd name="T8" fmla="*/ 201 w 366"/>
                  <a:gd name="T9" fmla="*/ 114 h 501"/>
                  <a:gd name="T10" fmla="*/ 291 w 366"/>
                  <a:gd name="T11" fmla="*/ 123 h 501"/>
                  <a:gd name="T12" fmla="*/ 366 w 366"/>
                  <a:gd name="T13" fmla="*/ 114 h 501"/>
                  <a:gd name="T14" fmla="*/ 366 w 366"/>
                  <a:gd name="T15" fmla="*/ 501 h 501"/>
                  <a:gd name="T16" fmla="*/ 0 w 366"/>
                  <a:gd name="T17" fmla="*/ 501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6"/>
                  <a:gd name="T28" fmla="*/ 0 h 501"/>
                  <a:gd name="T29" fmla="*/ 366 w 366"/>
                  <a:gd name="T30" fmla="*/ 501 h 5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6" h="501">
                    <a:moveTo>
                      <a:pt x="0" y="501"/>
                    </a:moveTo>
                    <a:lnTo>
                      <a:pt x="0" y="0"/>
                    </a:lnTo>
                    <a:lnTo>
                      <a:pt x="72" y="57"/>
                    </a:lnTo>
                    <a:lnTo>
                      <a:pt x="129" y="90"/>
                    </a:lnTo>
                    <a:lnTo>
                      <a:pt x="201" y="114"/>
                    </a:lnTo>
                    <a:lnTo>
                      <a:pt x="291" y="123"/>
                    </a:lnTo>
                    <a:lnTo>
                      <a:pt x="366" y="114"/>
                    </a:lnTo>
                    <a:lnTo>
                      <a:pt x="366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18"/>
              <p:cNvSpPr>
                <a:spLocks noChangeShapeType="1"/>
              </p:cNvSpPr>
              <p:nvPr/>
            </p:nvSpPr>
            <p:spPr bwMode="auto">
              <a:xfrm flipH="1" flipV="1">
                <a:off x="3066" y="253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Text Box 19"/>
              <p:cNvSpPr txBox="1">
                <a:spLocks noChangeArrowheads="1"/>
              </p:cNvSpPr>
              <p:nvPr/>
            </p:nvSpPr>
            <p:spPr bwMode="auto">
              <a:xfrm>
                <a:off x="3037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800" dirty="0"/>
                  <a:t>8</a:t>
                </a:r>
              </a:p>
            </p:txBody>
          </p:sp>
        </p:grpSp>
        <p:grpSp>
          <p:nvGrpSpPr>
            <p:cNvPr id="80" name="Group 20"/>
            <p:cNvGrpSpPr>
              <a:grpSpLocks/>
            </p:cNvGrpSpPr>
            <p:nvPr/>
          </p:nvGrpSpPr>
          <p:grpSpPr bwMode="auto">
            <a:xfrm>
              <a:off x="2809878" y="2971800"/>
              <a:ext cx="528638" cy="1560513"/>
              <a:chOff x="2472" y="2061"/>
              <a:chExt cx="333" cy="983"/>
            </a:xfrm>
          </p:grpSpPr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2472" y="2061"/>
                <a:ext cx="228" cy="735"/>
              </a:xfrm>
              <a:custGeom>
                <a:avLst/>
                <a:gdLst>
                  <a:gd name="T0" fmla="*/ 0 w 228"/>
                  <a:gd name="T1" fmla="*/ 735 h 735"/>
                  <a:gd name="T2" fmla="*/ 0 w 228"/>
                  <a:gd name="T3" fmla="*/ 0 h 735"/>
                  <a:gd name="T4" fmla="*/ 75 w 228"/>
                  <a:gd name="T5" fmla="*/ 81 h 735"/>
                  <a:gd name="T6" fmla="*/ 141 w 228"/>
                  <a:gd name="T7" fmla="*/ 156 h 735"/>
                  <a:gd name="T8" fmla="*/ 180 w 228"/>
                  <a:gd name="T9" fmla="*/ 195 h 735"/>
                  <a:gd name="T10" fmla="*/ 210 w 228"/>
                  <a:gd name="T11" fmla="*/ 219 h 735"/>
                  <a:gd name="T12" fmla="*/ 228 w 228"/>
                  <a:gd name="T13" fmla="*/ 231 h 735"/>
                  <a:gd name="T14" fmla="*/ 228 w 228"/>
                  <a:gd name="T15" fmla="*/ 735 h 735"/>
                  <a:gd name="T16" fmla="*/ 0 w 228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8"/>
                  <a:gd name="T28" fmla="*/ 0 h 735"/>
                  <a:gd name="T29" fmla="*/ 228 w 228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8" h="735">
                    <a:moveTo>
                      <a:pt x="0" y="735"/>
                    </a:moveTo>
                    <a:lnTo>
                      <a:pt x="0" y="0"/>
                    </a:lnTo>
                    <a:lnTo>
                      <a:pt x="75" y="81"/>
                    </a:lnTo>
                    <a:lnTo>
                      <a:pt x="141" y="156"/>
                    </a:lnTo>
                    <a:lnTo>
                      <a:pt x="180" y="195"/>
                    </a:lnTo>
                    <a:lnTo>
                      <a:pt x="210" y="219"/>
                    </a:lnTo>
                    <a:lnTo>
                      <a:pt x="228" y="231"/>
                    </a:lnTo>
                    <a:lnTo>
                      <a:pt x="228" y="735"/>
                    </a:lnTo>
                    <a:lnTo>
                      <a:pt x="0" y="735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Line 22"/>
              <p:cNvSpPr>
                <a:spLocks noChangeShapeType="1"/>
              </p:cNvSpPr>
              <p:nvPr/>
            </p:nvSpPr>
            <p:spPr bwMode="auto">
              <a:xfrm flipH="1" flipV="1">
                <a:off x="2700" y="2529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Text Box 23"/>
              <p:cNvSpPr txBox="1">
                <a:spLocks noChangeArrowheads="1"/>
              </p:cNvSpPr>
              <p:nvPr/>
            </p:nvSpPr>
            <p:spPr bwMode="auto">
              <a:xfrm>
                <a:off x="2609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sz="1800" dirty="0"/>
                  <a:t>7</a:t>
                </a:r>
              </a:p>
            </p:txBody>
          </p:sp>
        </p:grp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2538413" y="2695575"/>
              <a:ext cx="509587" cy="1831975"/>
              <a:chOff x="2301" y="1887"/>
              <a:chExt cx="321" cy="1154"/>
            </a:xfrm>
          </p:grpSpPr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2301" y="1887"/>
                <a:ext cx="171" cy="909"/>
              </a:xfrm>
              <a:custGeom>
                <a:avLst/>
                <a:gdLst>
                  <a:gd name="T0" fmla="*/ 0 w 171"/>
                  <a:gd name="T1" fmla="*/ 909 h 909"/>
                  <a:gd name="T2" fmla="*/ 0 w 171"/>
                  <a:gd name="T3" fmla="*/ 0 h 909"/>
                  <a:gd name="T4" fmla="*/ 114 w 171"/>
                  <a:gd name="T5" fmla="*/ 108 h 909"/>
                  <a:gd name="T6" fmla="*/ 171 w 171"/>
                  <a:gd name="T7" fmla="*/ 174 h 909"/>
                  <a:gd name="T8" fmla="*/ 171 w 171"/>
                  <a:gd name="T9" fmla="*/ 909 h 909"/>
                  <a:gd name="T10" fmla="*/ 0 w 171"/>
                  <a:gd name="T11" fmla="*/ 909 h 9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909"/>
                  <a:gd name="T20" fmla="*/ 171 w 171"/>
                  <a:gd name="T21" fmla="*/ 909 h 9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909">
                    <a:moveTo>
                      <a:pt x="0" y="909"/>
                    </a:moveTo>
                    <a:lnTo>
                      <a:pt x="0" y="0"/>
                    </a:lnTo>
                    <a:lnTo>
                      <a:pt x="114" y="108"/>
                    </a:lnTo>
                    <a:lnTo>
                      <a:pt x="171" y="174"/>
                    </a:lnTo>
                    <a:lnTo>
                      <a:pt x="171" y="909"/>
                    </a:lnTo>
                    <a:lnTo>
                      <a:pt x="0" y="909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Line 26"/>
              <p:cNvSpPr>
                <a:spLocks noChangeShapeType="1"/>
              </p:cNvSpPr>
              <p:nvPr/>
            </p:nvSpPr>
            <p:spPr bwMode="auto">
              <a:xfrm flipH="1" flipV="1">
                <a:off x="2469" y="253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Text Box 27"/>
              <p:cNvSpPr txBox="1">
                <a:spLocks noChangeArrowheads="1"/>
              </p:cNvSpPr>
              <p:nvPr/>
            </p:nvSpPr>
            <p:spPr bwMode="auto">
              <a:xfrm>
                <a:off x="2426" y="2810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800" dirty="0"/>
                  <a:t>6</a:t>
                </a:r>
              </a:p>
            </p:txBody>
          </p:sp>
        </p:grpSp>
        <p:grpSp>
          <p:nvGrpSpPr>
            <p:cNvPr id="88" name="Group 28"/>
            <p:cNvGrpSpPr>
              <a:grpSpLocks/>
            </p:cNvGrpSpPr>
            <p:nvPr/>
          </p:nvGrpSpPr>
          <p:grpSpPr bwMode="auto">
            <a:xfrm>
              <a:off x="2276475" y="2533650"/>
              <a:ext cx="403225" cy="1998663"/>
              <a:chOff x="2136" y="1785"/>
              <a:chExt cx="254" cy="1259"/>
            </a:xfrm>
          </p:grpSpPr>
          <p:sp>
            <p:nvSpPr>
              <p:cNvPr id="89" name="Freeform 29"/>
              <p:cNvSpPr>
                <a:spLocks/>
              </p:cNvSpPr>
              <p:nvPr/>
            </p:nvSpPr>
            <p:spPr bwMode="auto">
              <a:xfrm>
                <a:off x="2136" y="1785"/>
                <a:ext cx="165" cy="1011"/>
              </a:xfrm>
              <a:custGeom>
                <a:avLst/>
                <a:gdLst>
                  <a:gd name="T0" fmla="*/ 0 w 165"/>
                  <a:gd name="T1" fmla="*/ 1011 h 1011"/>
                  <a:gd name="T2" fmla="*/ 0 w 165"/>
                  <a:gd name="T3" fmla="*/ 0 h 1011"/>
                  <a:gd name="T4" fmla="*/ 54 w 165"/>
                  <a:gd name="T5" fmla="*/ 18 h 1011"/>
                  <a:gd name="T6" fmla="*/ 102 w 165"/>
                  <a:gd name="T7" fmla="*/ 48 h 1011"/>
                  <a:gd name="T8" fmla="*/ 141 w 165"/>
                  <a:gd name="T9" fmla="*/ 78 h 1011"/>
                  <a:gd name="T10" fmla="*/ 165 w 165"/>
                  <a:gd name="T11" fmla="*/ 102 h 1011"/>
                  <a:gd name="T12" fmla="*/ 165 w 165"/>
                  <a:gd name="T13" fmla="*/ 1011 h 1011"/>
                  <a:gd name="T14" fmla="*/ 0 w 165"/>
                  <a:gd name="T15" fmla="*/ 1011 h 10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1011"/>
                  <a:gd name="T26" fmla="*/ 165 w 165"/>
                  <a:gd name="T27" fmla="*/ 1011 h 10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1011">
                    <a:moveTo>
                      <a:pt x="0" y="1011"/>
                    </a:moveTo>
                    <a:lnTo>
                      <a:pt x="0" y="0"/>
                    </a:lnTo>
                    <a:lnTo>
                      <a:pt x="54" y="18"/>
                    </a:lnTo>
                    <a:lnTo>
                      <a:pt x="102" y="48"/>
                    </a:lnTo>
                    <a:lnTo>
                      <a:pt x="141" y="78"/>
                    </a:lnTo>
                    <a:lnTo>
                      <a:pt x="165" y="102"/>
                    </a:lnTo>
                    <a:lnTo>
                      <a:pt x="165" y="1011"/>
                    </a:lnTo>
                    <a:lnTo>
                      <a:pt x="0" y="101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Line 30"/>
              <p:cNvSpPr>
                <a:spLocks noChangeShapeType="1"/>
              </p:cNvSpPr>
              <p:nvPr/>
            </p:nvSpPr>
            <p:spPr bwMode="auto">
              <a:xfrm flipH="1" flipV="1">
                <a:off x="2301" y="2535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Text Box 31"/>
              <p:cNvSpPr txBox="1">
                <a:spLocks noChangeArrowheads="1"/>
              </p:cNvSpPr>
              <p:nvPr/>
            </p:nvSpPr>
            <p:spPr bwMode="auto">
              <a:xfrm>
                <a:off x="2194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sz="1800" dirty="0"/>
                  <a:t>5</a:t>
                </a:r>
              </a:p>
            </p:txBody>
          </p:sp>
        </p:grpSp>
        <p:grpSp>
          <p:nvGrpSpPr>
            <p:cNvPr id="92" name="Group 32"/>
            <p:cNvGrpSpPr>
              <a:grpSpLocks/>
            </p:cNvGrpSpPr>
            <p:nvPr/>
          </p:nvGrpSpPr>
          <p:grpSpPr bwMode="auto">
            <a:xfrm>
              <a:off x="2033588" y="2514600"/>
              <a:ext cx="431800" cy="2017713"/>
              <a:chOff x="1983" y="1773"/>
              <a:chExt cx="272" cy="1271"/>
            </a:xfrm>
          </p:grpSpPr>
          <p:sp>
            <p:nvSpPr>
              <p:cNvPr id="93" name="Freeform 33"/>
              <p:cNvSpPr>
                <a:spLocks/>
              </p:cNvSpPr>
              <p:nvPr/>
            </p:nvSpPr>
            <p:spPr bwMode="auto">
              <a:xfrm>
                <a:off x="1983" y="1773"/>
                <a:ext cx="153" cy="1023"/>
              </a:xfrm>
              <a:custGeom>
                <a:avLst/>
                <a:gdLst>
                  <a:gd name="T0" fmla="*/ 0 w 153"/>
                  <a:gd name="T1" fmla="*/ 1023 h 1023"/>
                  <a:gd name="T2" fmla="*/ 0 w 153"/>
                  <a:gd name="T3" fmla="*/ 3 h 1023"/>
                  <a:gd name="T4" fmla="*/ 72 w 153"/>
                  <a:gd name="T5" fmla="*/ 0 h 1023"/>
                  <a:gd name="T6" fmla="*/ 120 w 153"/>
                  <a:gd name="T7" fmla="*/ 3 h 1023"/>
                  <a:gd name="T8" fmla="*/ 153 w 153"/>
                  <a:gd name="T9" fmla="*/ 12 h 1023"/>
                  <a:gd name="T10" fmla="*/ 153 w 153"/>
                  <a:gd name="T11" fmla="*/ 1023 h 1023"/>
                  <a:gd name="T12" fmla="*/ 0 w 153"/>
                  <a:gd name="T13" fmla="*/ 1023 h 10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1023"/>
                  <a:gd name="T23" fmla="*/ 153 w 153"/>
                  <a:gd name="T24" fmla="*/ 1023 h 10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1023">
                    <a:moveTo>
                      <a:pt x="0" y="1023"/>
                    </a:moveTo>
                    <a:lnTo>
                      <a:pt x="0" y="3"/>
                    </a:lnTo>
                    <a:lnTo>
                      <a:pt x="72" y="0"/>
                    </a:lnTo>
                    <a:lnTo>
                      <a:pt x="120" y="3"/>
                    </a:lnTo>
                    <a:lnTo>
                      <a:pt x="153" y="12"/>
                    </a:lnTo>
                    <a:lnTo>
                      <a:pt x="153" y="1023"/>
                    </a:lnTo>
                    <a:lnTo>
                      <a:pt x="0" y="102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Line 34"/>
              <p:cNvSpPr>
                <a:spLocks noChangeShapeType="1"/>
              </p:cNvSpPr>
              <p:nvPr/>
            </p:nvSpPr>
            <p:spPr bwMode="auto">
              <a:xfrm flipH="1" flipV="1">
                <a:off x="2133" y="253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Text Box 35"/>
              <p:cNvSpPr txBox="1">
                <a:spLocks noChangeArrowheads="1"/>
              </p:cNvSpPr>
              <p:nvPr/>
            </p:nvSpPr>
            <p:spPr bwMode="auto">
              <a:xfrm>
                <a:off x="2059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800" dirty="0"/>
                  <a:t>4</a:t>
                </a:r>
              </a:p>
            </p:txBody>
          </p:sp>
        </p:grpSp>
        <p:grpSp>
          <p:nvGrpSpPr>
            <p:cNvPr id="96" name="Group 36"/>
            <p:cNvGrpSpPr>
              <a:grpSpLocks/>
            </p:cNvGrpSpPr>
            <p:nvPr/>
          </p:nvGrpSpPr>
          <p:grpSpPr bwMode="auto">
            <a:xfrm>
              <a:off x="1771657" y="2524125"/>
              <a:ext cx="403226" cy="2008188"/>
              <a:chOff x="1818" y="1779"/>
              <a:chExt cx="254" cy="1265"/>
            </a:xfrm>
          </p:grpSpPr>
          <p:sp>
            <p:nvSpPr>
              <p:cNvPr id="97" name="Freeform 37"/>
              <p:cNvSpPr>
                <a:spLocks/>
              </p:cNvSpPr>
              <p:nvPr/>
            </p:nvSpPr>
            <p:spPr bwMode="auto">
              <a:xfrm>
                <a:off x="1818" y="1779"/>
                <a:ext cx="165" cy="1017"/>
              </a:xfrm>
              <a:custGeom>
                <a:avLst/>
                <a:gdLst>
                  <a:gd name="T0" fmla="*/ 0 w 150"/>
                  <a:gd name="T1" fmla="*/ 1017 h 1017"/>
                  <a:gd name="T2" fmla="*/ 0 w 150"/>
                  <a:gd name="T3" fmla="*/ 42 h 1017"/>
                  <a:gd name="T4" fmla="*/ 57 w 150"/>
                  <a:gd name="T5" fmla="*/ 21 h 1017"/>
                  <a:gd name="T6" fmla="*/ 120 w 150"/>
                  <a:gd name="T7" fmla="*/ 6 h 1017"/>
                  <a:gd name="T8" fmla="*/ 150 w 150"/>
                  <a:gd name="T9" fmla="*/ 0 h 1017"/>
                  <a:gd name="T10" fmla="*/ 150 w 150"/>
                  <a:gd name="T11" fmla="*/ 1017 h 1017"/>
                  <a:gd name="T12" fmla="*/ 0 w 150"/>
                  <a:gd name="T13" fmla="*/ 1017 h 10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017"/>
                  <a:gd name="T23" fmla="*/ 150 w 150"/>
                  <a:gd name="T24" fmla="*/ 1017 h 10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017">
                    <a:moveTo>
                      <a:pt x="0" y="1017"/>
                    </a:moveTo>
                    <a:lnTo>
                      <a:pt x="0" y="42"/>
                    </a:lnTo>
                    <a:lnTo>
                      <a:pt x="57" y="21"/>
                    </a:lnTo>
                    <a:lnTo>
                      <a:pt x="120" y="6"/>
                    </a:lnTo>
                    <a:lnTo>
                      <a:pt x="150" y="0"/>
                    </a:lnTo>
                    <a:lnTo>
                      <a:pt x="150" y="1017"/>
                    </a:lnTo>
                    <a:lnTo>
                      <a:pt x="0" y="101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" name="Line 38"/>
              <p:cNvSpPr>
                <a:spLocks noChangeShapeType="1"/>
              </p:cNvSpPr>
              <p:nvPr/>
            </p:nvSpPr>
            <p:spPr bwMode="auto">
              <a:xfrm flipH="1" flipV="1">
                <a:off x="1980" y="253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sz="1800" dirty="0"/>
                  <a:t>3</a:t>
                </a:r>
              </a:p>
            </p:txBody>
          </p:sp>
        </p:grpSp>
        <p:grpSp>
          <p:nvGrpSpPr>
            <p:cNvPr id="100" name="Group 40"/>
            <p:cNvGrpSpPr>
              <a:grpSpLocks/>
            </p:cNvGrpSpPr>
            <p:nvPr/>
          </p:nvGrpSpPr>
          <p:grpSpPr bwMode="auto">
            <a:xfrm>
              <a:off x="1485900" y="2590800"/>
              <a:ext cx="495300" cy="1941513"/>
              <a:chOff x="1638" y="1821"/>
              <a:chExt cx="312" cy="1223"/>
            </a:xfrm>
          </p:grpSpPr>
          <p:sp>
            <p:nvSpPr>
              <p:cNvPr id="101" name="Freeform 41"/>
              <p:cNvSpPr>
                <a:spLocks/>
              </p:cNvSpPr>
              <p:nvPr/>
            </p:nvSpPr>
            <p:spPr bwMode="auto">
              <a:xfrm>
                <a:off x="1638" y="1821"/>
                <a:ext cx="180" cy="975"/>
              </a:xfrm>
              <a:custGeom>
                <a:avLst/>
                <a:gdLst>
                  <a:gd name="T0" fmla="*/ 0 w 180"/>
                  <a:gd name="T1" fmla="*/ 975 h 975"/>
                  <a:gd name="T2" fmla="*/ 0 w 180"/>
                  <a:gd name="T3" fmla="*/ 108 h 975"/>
                  <a:gd name="T4" fmla="*/ 66 w 180"/>
                  <a:gd name="T5" fmla="*/ 66 h 975"/>
                  <a:gd name="T6" fmla="*/ 159 w 180"/>
                  <a:gd name="T7" fmla="*/ 12 h 975"/>
                  <a:gd name="T8" fmla="*/ 180 w 180"/>
                  <a:gd name="T9" fmla="*/ 0 h 975"/>
                  <a:gd name="T10" fmla="*/ 180 w 180"/>
                  <a:gd name="T11" fmla="*/ 975 h 975"/>
                  <a:gd name="T12" fmla="*/ 0 w 180"/>
                  <a:gd name="T13" fmla="*/ 975 h 9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975"/>
                  <a:gd name="T23" fmla="*/ 180 w 180"/>
                  <a:gd name="T24" fmla="*/ 975 h 9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975">
                    <a:moveTo>
                      <a:pt x="0" y="975"/>
                    </a:moveTo>
                    <a:lnTo>
                      <a:pt x="0" y="108"/>
                    </a:lnTo>
                    <a:lnTo>
                      <a:pt x="66" y="66"/>
                    </a:lnTo>
                    <a:lnTo>
                      <a:pt x="159" y="12"/>
                    </a:lnTo>
                    <a:lnTo>
                      <a:pt x="180" y="0"/>
                    </a:lnTo>
                    <a:lnTo>
                      <a:pt x="180" y="975"/>
                    </a:lnTo>
                    <a:lnTo>
                      <a:pt x="0" y="975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Line 42"/>
              <p:cNvSpPr>
                <a:spLocks noChangeShapeType="1"/>
              </p:cNvSpPr>
              <p:nvPr/>
            </p:nvSpPr>
            <p:spPr bwMode="auto">
              <a:xfrm flipH="1" flipV="1">
                <a:off x="1815" y="253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Text Box 43"/>
              <p:cNvSpPr txBox="1">
                <a:spLocks noChangeArrowheads="1"/>
              </p:cNvSpPr>
              <p:nvPr/>
            </p:nvSpPr>
            <p:spPr bwMode="auto">
              <a:xfrm>
                <a:off x="1754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800" dirty="0"/>
                  <a:t>2</a:t>
                </a:r>
              </a:p>
            </p:txBody>
          </p:sp>
        </p:grpSp>
        <p:grpSp>
          <p:nvGrpSpPr>
            <p:cNvPr id="104" name="Group 44"/>
            <p:cNvGrpSpPr>
              <a:grpSpLocks/>
            </p:cNvGrpSpPr>
            <p:nvPr/>
          </p:nvGrpSpPr>
          <p:grpSpPr bwMode="auto">
            <a:xfrm>
              <a:off x="1166813" y="2757488"/>
              <a:ext cx="446087" cy="1774825"/>
              <a:chOff x="1437" y="1926"/>
              <a:chExt cx="281" cy="1118"/>
            </a:xfrm>
          </p:grpSpPr>
          <p:sp>
            <p:nvSpPr>
              <p:cNvPr id="105" name="Freeform 45"/>
              <p:cNvSpPr>
                <a:spLocks/>
              </p:cNvSpPr>
              <p:nvPr/>
            </p:nvSpPr>
            <p:spPr bwMode="auto">
              <a:xfrm>
                <a:off x="1437" y="1926"/>
                <a:ext cx="201" cy="870"/>
              </a:xfrm>
              <a:custGeom>
                <a:avLst/>
                <a:gdLst>
                  <a:gd name="T0" fmla="*/ 0 w 201"/>
                  <a:gd name="T1" fmla="*/ 870 h 870"/>
                  <a:gd name="T2" fmla="*/ 0 w 201"/>
                  <a:gd name="T3" fmla="*/ 156 h 870"/>
                  <a:gd name="T4" fmla="*/ 201 w 201"/>
                  <a:gd name="T5" fmla="*/ 0 h 870"/>
                  <a:gd name="T6" fmla="*/ 201 w 201"/>
                  <a:gd name="T7" fmla="*/ 870 h 870"/>
                  <a:gd name="T8" fmla="*/ 0 w 201"/>
                  <a:gd name="T9" fmla="*/ 870 h 8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870"/>
                  <a:gd name="T17" fmla="*/ 201 w 201"/>
                  <a:gd name="T18" fmla="*/ 870 h 8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870">
                    <a:moveTo>
                      <a:pt x="0" y="870"/>
                    </a:moveTo>
                    <a:lnTo>
                      <a:pt x="0" y="156"/>
                    </a:lnTo>
                    <a:lnTo>
                      <a:pt x="201" y="0"/>
                    </a:lnTo>
                    <a:lnTo>
                      <a:pt x="201" y="870"/>
                    </a:lnTo>
                    <a:lnTo>
                      <a:pt x="0" y="87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" name="Line 46"/>
              <p:cNvSpPr>
                <a:spLocks noChangeShapeType="1"/>
              </p:cNvSpPr>
              <p:nvPr/>
            </p:nvSpPr>
            <p:spPr bwMode="auto">
              <a:xfrm flipH="1" flipV="1">
                <a:off x="1635" y="2541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47"/>
              <p:cNvSpPr txBox="1">
                <a:spLocks noChangeArrowheads="1"/>
              </p:cNvSpPr>
              <p:nvPr/>
            </p:nvSpPr>
            <p:spPr bwMode="auto">
              <a:xfrm>
                <a:off x="1522" y="28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sz="1800" dirty="0"/>
                  <a:t>1</a:t>
                </a:r>
              </a:p>
            </p:txBody>
          </p:sp>
        </p:grpSp>
        <p:grpSp>
          <p:nvGrpSpPr>
            <p:cNvPr id="108" name="Group 48"/>
            <p:cNvGrpSpPr>
              <a:grpSpLocks/>
            </p:cNvGrpSpPr>
            <p:nvPr/>
          </p:nvGrpSpPr>
          <p:grpSpPr bwMode="auto">
            <a:xfrm>
              <a:off x="1023938" y="3714750"/>
              <a:ext cx="374650" cy="817563"/>
              <a:chOff x="1347" y="2529"/>
              <a:chExt cx="236" cy="515"/>
            </a:xfrm>
          </p:grpSpPr>
          <p:sp>
            <p:nvSpPr>
              <p:cNvPr id="109" name="Line 49"/>
              <p:cNvSpPr>
                <a:spLocks noChangeShapeType="1"/>
              </p:cNvSpPr>
              <p:nvPr/>
            </p:nvSpPr>
            <p:spPr bwMode="auto">
              <a:xfrm flipH="1" flipV="1">
                <a:off x="1437" y="2529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Text Box 50"/>
              <p:cNvSpPr txBox="1">
                <a:spLocks noChangeArrowheads="1"/>
              </p:cNvSpPr>
              <p:nvPr/>
            </p:nvSpPr>
            <p:spPr bwMode="auto">
              <a:xfrm>
                <a:off x="1347" y="2813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800" dirty="0"/>
                  <a:t>t0</a:t>
                </a:r>
              </a:p>
            </p:txBody>
          </p:sp>
        </p:grp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1171575" y="2441575"/>
              <a:ext cx="3843338" cy="1163638"/>
            </a:xfrm>
            <a:custGeom>
              <a:avLst/>
              <a:gdLst>
                <a:gd name="T0" fmla="*/ 0 w 2052"/>
                <a:gd name="T1" fmla="*/ 352 h 733"/>
                <a:gd name="T2" fmla="*/ 585 w 2052"/>
                <a:gd name="T3" fmla="*/ 55 h 733"/>
                <a:gd name="T4" fmla="*/ 1251 w 2052"/>
                <a:gd name="T5" fmla="*/ 685 h 733"/>
                <a:gd name="T6" fmla="*/ 2052 w 2052"/>
                <a:gd name="T7" fmla="*/ 343 h 7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52"/>
                <a:gd name="T13" fmla="*/ 0 h 733"/>
                <a:gd name="T14" fmla="*/ 2052 w 2052"/>
                <a:gd name="T15" fmla="*/ 733 h 7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2" h="733">
                  <a:moveTo>
                    <a:pt x="0" y="352"/>
                  </a:moveTo>
                  <a:cubicBezTo>
                    <a:pt x="188" y="176"/>
                    <a:pt x="376" y="0"/>
                    <a:pt x="585" y="55"/>
                  </a:cubicBezTo>
                  <a:cubicBezTo>
                    <a:pt x="794" y="110"/>
                    <a:pt x="1007" y="637"/>
                    <a:pt x="1251" y="685"/>
                  </a:cubicBezTo>
                  <a:cubicBezTo>
                    <a:pt x="1495" y="733"/>
                    <a:pt x="1919" y="400"/>
                    <a:pt x="2052" y="34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" name="Text Box 52"/>
            <p:cNvSpPr txBox="1">
              <a:spLocks noChangeArrowheads="1"/>
            </p:cNvSpPr>
            <p:nvPr/>
          </p:nvSpPr>
          <p:spPr bwMode="auto">
            <a:xfrm>
              <a:off x="5303838" y="4116388"/>
              <a:ext cx="7604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/>
                <a:t>time</a:t>
              </a:r>
            </a:p>
          </p:txBody>
        </p:sp>
        <p:grpSp>
          <p:nvGrpSpPr>
            <p:cNvPr id="113" name="Group 53"/>
            <p:cNvGrpSpPr>
              <a:grpSpLocks/>
            </p:cNvGrpSpPr>
            <p:nvPr/>
          </p:nvGrpSpPr>
          <p:grpSpPr bwMode="auto">
            <a:xfrm>
              <a:off x="6078538" y="2416175"/>
              <a:ext cx="2922587" cy="1731963"/>
              <a:chOff x="3829" y="1522"/>
              <a:chExt cx="1841" cy="1091"/>
            </a:xfrm>
          </p:grpSpPr>
          <p:graphicFrame>
            <p:nvGraphicFramePr>
              <p:cNvPr id="114" name="Object 3"/>
              <p:cNvGraphicFramePr>
                <a:graphicFrameLocks noChangeAspect="1"/>
              </p:cNvGraphicFramePr>
              <p:nvPr/>
            </p:nvGraphicFramePr>
            <p:xfrm>
              <a:off x="3875" y="1856"/>
              <a:ext cx="1658" cy="757"/>
            </p:xfrm>
            <a:graphic>
              <a:graphicData uri="http://schemas.openxmlformats.org/presentationml/2006/ole">
                <p:oleObj spid="_x0000_s4100" name="Equation" r:id="rId3" imgW="876240" imgH="355320" progId="Equation.3">
                  <p:embed/>
                </p:oleObj>
              </a:graphicData>
            </a:graphic>
          </p:graphicFrame>
          <p:sp>
            <p:nvSpPr>
              <p:cNvPr id="115" name="Text Box 55"/>
              <p:cNvSpPr txBox="1">
                <a:spLocks noChangeArrowheads="1"/>
              </p:cNvSpPr>
              <p:nvPr/>
            </p:nvSpPr>
            <p:spPr bwMode="auto">
              <a:xfrm>
                <a:off x="3829" y="1522"/>
                <a:ext cx="184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</a:rPr>
                  <a:t>Encoding equation</a:t>
                </a:r>
              </a:p>
            </p:txBody>
          </p:sp>
        </p:grpSp>
        <p:graphicFrame>
          <p:nvGraphicFramePr>
            <p:cNvPr id="116" name="Object 2"/>
            <p:cNvGraphicFramePr>
              <a:graphicFrameLocks noChangeAspect="1"/>
            </p:cNvGraphicFramePr>
            <p:nvPr/>
          </p:nvGraphicFramePr>
          <p:xfrm>
            <a:off x="428625" y="2014538"/>
            <a:ext cx="682625" cy="495300"/>
          </p:xfrm>
          <a:graphic>
            <a:graphicData uri="http://schemas.openxmlformats.org/presentationml/2006/ole">
              <p:oleObj spid="_x0000_s4101" name="Equation" r:id="rId4" imgW="279360" imgH="203040" progId="Equation.3">
                <p:embed/>
              </p:oleObj>
            </a:graphicData>
          </a:graphic>
        </p:graphicFrame>
      </p:grpSp>
      <p:pic>
        <p:nvPicPr>
          <p:cNvPr id="118" name="Picture 8" descr="Rat2Channel2-Spike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219200"/>
            <a:ext cx="2971800" cy="166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Example (Biphasic Pulse Representation)</a:t>
            </a:r>
            <a:endParaRPr lang="en-US" dirty="0"/>
          </a:p>
        </p:txBody>
      </p:sp>
      <p:pic>
        <p:nvPicPr>
          <p:cNvPr id="4" name="Picture 4" descr="PulseTra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5438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Why use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Pulses are noise robust and efficiently transmitted at low bandwidth</a:t>
            </a:r>
          </a:p>
          <a:p>
            <a:pPr lvl="1"/>
            <a:r>
              <a:rPr lang="en-US" dirty="0" smtClean="0"/>
              <a:t>Front-end is extremely simple</a:t>
            </a:r>
          </a:p>
          <a:p>
            <a:pPr lvl="2"/>
            <a:r>
              <a:rPr lang="en-US" dirty="0" smtClean="0"/>
              <a:t>No conventional ADC required</a:t>
            </a:r>
          </a:p>
          <a:p>
            <a:pPr lvl="1"/>
            <a:r>
              <a:rPr lang="en-US" dirty="0" smtClean="0"/>
              <a:t>Reduces power, bandwidth, and size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Back-end requires sophisticated reconstruction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</TotalTime>
  <Words>376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Origin</vt:lpstr>
      <vt:lpstr>PBrush</vt:lpstr>
      <vt:lpstr>Microsoft Equation 3.0</vt:lpstr>
      <vt:lpstr>Low Power Embedded FWIRE System Using Integrate-and-Fire</vt:lpstr>
      <vt:lpstr>What Is FWIRE?</vt:lpstr>
      <vt:lpstr>Why Study the Brain?</vt:lpstr>
      <vt:lpstr>Invasive Vs. Noninvasive</vt:lpstr>
      <vt:lpstr>FWIRE Goals</vt:lpstr>
      <vt:lpstr>FWIRE System</vt:lpstr>
      <vt:lpstr>Integrate-and-Fire (IF) Neuron Model Encoding</vt:lpstr>
      <vt:lpstr>IF Example (Biphasic Pulse Representation)</vt:lpstr>
      <vt:lpstr>Why use IF</vt:lpstr>
      <vt:lpstr>Schematic of Biphasic Encoder</vt:lpstr>
      <vt:lpstr>Sub-Nyquist Compression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Power Embedded FWIRE System</dc:title>
  <dc:creator>Vin Premium</dc:creator>
  <cp:lastModifiedBy>Vin Premium</cp:lastModifiedBy>
  <cp:revision>4</cp:revision>
  <dcterms:created xsi:type="dcterms:W3CDTF">2009-03-25T03:46:15Z</dcterms:created>
  <dcterms:modified xsi:type="dcterms:W3CDTF">2009-03-25T08:32:41Z</dcterms:modified>
</cp:coreProperties>
</file>